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77" r:id="rId4"/>
    <p:sldId id="283" r:id="rId5"/>
    <p:sldId id="259" r:id="rId6"/>
    <p:sldId id="276" r:id="rId7"/>
    <p:sldId id="282" r:id="rId8"/>
    <p:sldId id="264" r:id="rId9"/>
    <p:sldId id="266" r:id="rId10"/>
    <p:sldId id="281" r:id="rId11"/>
    <p:sldId id="268" r:id="rId12"/>
    <p:sldId id="270" r:id="rId13"/>
    <p:sldId id="271" r:id="rId14"/>
    <p:sldId id="284" r:id="rId15"/>
    <p:sldId id="278" r:id="rId16"/>
    <p:sldId id="279" r:id="rId17"/>
    <p:sldId id="280" r:id="rId18"/>
    <p:sldId id="272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Kitap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kademik%20Kurul\Akademik%20kurul%20bilgiler%20Fak&#252;lt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kademik%20Kurul\Akademik%20kurul%20bilgiler%20Fak&#252;l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kademik%20Kurul\Akademik%20kurul%20bilgiler%20Fak&#252;l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kademik%20Kurul\Akademik%20kurul%20bilgiler%20Fak&#252;l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Sayı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tr-TR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Prof. Dr.</c:v>
                </c:pt>
                <c:pt idx="1">
                  <c:v>Doç. Dr.</c:v>
                </c:pt>
                <c:pt idx="2">
                  <c:v>Dr. Öğr. Üyesi</c:v>
                </c:pt>
                <c:pt idx="3">
                  <c:v>Ögr. Gör.</c:v>
                </c:pt>
                <c:pt idx="4">
                  <c:v>Arş. Gör.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22</c:v>
                </c:pt>
                <c:pt idx="2">
                  <c:v>30</c:v>
                </c:pt>
                <c:pt idx="3">
                  <c:v>14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7-4831-A1A3-F265DB785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Sayı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Sayfa1!$A$2:$A$11</c:f>
              <c:strCache>
                <c:ptCount val="10"/>
                <c:pt idx="0">
                  <c:v>Fen Bilgisi</c:v>
                </c:pt>
                <c:pt idx="1">
                  <c:v>Matematik</c:v>
                </c:pt>
                <c:pt idx="2">
                  <c:v>BÖTE</c:v>
                </c:pt>
                <c:pt idx="3">
                  <c:v>İngilizce</c:v>
                </c:pt>
                <c:pt idx="4">
                  <c:v>Okul Öncesi</c:v>
                </c:pt>
                <c:pt idx="5">
                  <c:v>PDR</c:v>
                </c:pt>
                <c:pt idx="6">
                  <c:v>Sosyal Bilgiler</c:v>
                </c:pt>
                <c:pt idx="7">
                  <c:v>Türkçe</c:v>
                </c:pt>
                <c:pt idx="8">
                  <c:v>Zihinsel Engelliler</c:v>
                </c:pt>
                <c:pt idx="9">
                  <c:v>Sınıf Eğitimi</c:v>
                </c:pt>
              </c:strCache>
            </c:strRef>
          </c:cat>
          <c:val>
            <c:numRef>
              <c:f>Sayfa1!$B$2:$B$11</c:f>
              <c:numCache>
                <c:formatCode>General</c:formatCode>
                <c:ptCount val="10"/>
                <c:pt idx="0">
                  <c:v>57</c:v>
                </c:pt>
                <c:pt idx="1">
                  <c:v>40</c:v>
                </c:pt>
                <c:pt idx="2">
                  <c:v>75</c:v>
                </c:pt>
                <c:pt idx="3">
                  <c:v>36</c:v>
                </c:pt>
                <c:pt idx="4">
                  <c:v>103</c:v>
                </c:pt>
                <c:pt idx="5">
                  <c:v>144</c:v>
                </c:pt>
                <c:pt idx="6">
                  <c:v>55</c:v>
                </c:pt>
                <c:pt idx="7">
                  <c:v>62</c:v>
                </c:pt>
                <c:pt idx="8">
                  <c:v>106</c:v>
                </c:pt>
                <c:pt idx="9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E6-4DC9-8AAA-83D3717B3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120992"/>
        <c:axId val="415121384"/>
      </c:barChart>
      <c:catAx>
        <c:axId val="415120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tr-TR"/>
          </a:p>
        </c:txPr>
        <c:crossAx val="415121384"/>
        <c:crosses val="autoZero"/>
        <c:auto val="1"/>
        <c:lblAlgn val="ctr"/>
        <c:lblOffset val="100"/>
        <c:noMultiLvlLbl val="0"/>
      </c:catAx>
      <c:valAx>
        <c:axId val="415121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5120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Sayfa6!$A$1:$A$13</c:f>
              <c:strCache>
                <c:ptCount val="13"/>
                <c:pt idx="0">
                  <c:v>BÖTE</c:v>
                </c:pt>
                <c:pt idx="1">
                  <c:v>PDR</c:v>
                </c:pt>
                <c:pt idx="2">
                  <c:v>FEN</c:v>
                </c:pt>
                <c:pt idx="3">
                  <c:v>MATEMATİK</c:v>
                </c:pt>
                <c:pt idx="4">
                  <c:v>OKUL ÖNCESİ</c:v>
                </c:pt>
                <c:pt idx="5">
                  <c:v>ZİHİNSEL ENGELLİLER</c:v>
                </c:pt>
                <c:pt idx="6">
                  <c:v>SINIF</c:v>
                </c:pt>
                <c:pt idx="7">
                  <c:v>SOSYAL</c:v>
                </c:pt>
                <c:pt idx="8">
                  <c:v>TÜRKÇE</c:v>
                </c:pt>
                <c:pt idx="9">
                  <c:v>İNGİLİZCE</c:v>
                </c:pt>
                <c:pt idx="10">
                  <c:v>EYD</c:v>
                </c:pt>
                <c:pt idx="11">
                  <c:v>EPÖ</c:v>
                </c:pt>
                <c:pt idx="12">
                  <c:v>EÖD</c:v>
                </c:pt>
              </c:strCache>
            </c:strRef>
          </c:cat>
          <c:val>
            <c:numRef>
              <c:f>Sayfa6!$B$1:$B$13</c:f>
              <c:numCache>
                <c:formatCode>General</c:formatCode>
                <c:ptCount val="13"/>
                <c:pt idx="0">
                  <c:v>19</c:v>
                </c:pt>
                <c:pt idx="1">
                  <c:v>40</c:v>
                </c:pt>
                <c:pt idx="2">
                  <c:v>31</c:v>
                </c:pt>
                <c:pt idx="3">
                  <c:v>20</c:v>
                </c:pt>
                <c:pt idx="4">
                  <c:v>15</c:v>
                </c:pt>
                <c:pt idx="5">
                  <c:v>12</c:v>
                </c:pt>
                <c:pt idx="6">
                  <c:v>23.5</c:v>
                </c:pt>
                <c:pt idx="7">
                  <c:v>30</c:v>
                </c:pt>
                <c:pt idx="8">
                  <c:v>28</c:v>
                </c:pt>
                <c:pt idx="9">
                  <c:v>18</c:v>
                </c:pt>
                <c:pt idx="10">
                  <c:v>30</c:v>
                </c:pt>
                <c:pt idx="11">
                  <c:v>35</c:v>
                </c:pt>
                <c:pt idx="1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5C-4060-8A33-64B02FDC4E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350480"/>
        <c:axId val="357355184"/>
      </c:barChart>
      <c:catAx>
        <c:axId val="35735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tr-TR"/>
          </a:p>
        </c:txPr>
        <c:crossAx val="357355184"/>
        <c:crosses val="autoZero"/>
        <c:auto val="1"/>
        <c:lblAlgn val="ctr"/>
        <c:lblOffset val="100"/>
        <c:noMultiLvlLbl val="0"/>
      </c:catAx>
      <c:valAx>
        <c:axId val="357355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7350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Sayfa5!$B$1</c:f>
              <c:strCache>
                <c:ptCount val="1"/>
                <c:pt idx="0">
                  <c:v>Diğer İndeks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Sayfa5!$A$2:$A$14</c:f>
              <c:strCache>
                <c:ptCount val="13"/>
                <c:pt idx="0">
                  <c:v>BÖTE</c:v>
                </c:pt>
                <c:pt idx="1">
                  <c:v>PDR</c:v>
                </c:pt>
                <c:pt idx="2">
                  <c:v>FEN</c:v>
                </c:pt>
                <c:pt idx="3">
                  <c:v>MATEMATİK</c:v>
                </c:pt>
                <c:pt idx="4">
                  <c:v>OKUL ÖNCESİ</c:v>
                </c:pt>
                <c:pt idx="5">
                  <c:v>ZİHİNSEL ENGELLİLER</c:v>
                </c:pt>
                <c:pt idx="6">
                  <c:v>SINIF</c:v>
                </c:pt>
                <c:pt idx="7">
                  <c:v>SOSYAL</c:v>
                </c:pt>
                <c:pt idx="8">
                  <c:v>TÜRKÇE</c:v>
                </c:pt>
                <c:pt idx="9">
                  <c:v>İNGİLİZCE</c:v>
                </c:pt>
                <c:pt idx="10">
                  <c:v>EYD</c:v>
                </c:pt>
                <c:pt idx="11">
                  <c:v>EPÖ</c:v>
                </c:pt>
                <c:pt idx="12">
                  <c:v>EÖD</c:v>
                </c:pt>
              </c:strCache>
            </c:strRef>
          </c:cat>
          <c:val>
            <c:numRef>
              <c:f>Sayfa5!$B$2:$B$14</c:f>
              <c:numCache>
                <c:formatCode>General</c:formatCode>
                <c:ptCount val="13"/>
                <c:pt idx="0">
                  <c:v>14</c:v>
                </c:pt>
                <c:pt idx="1">
                  <c:v>22</c:v>
                </c:pt>
                <c:pt idx="2">
                  <c:v>22</c:v>
                </c:pt>
                <c:pt idx="3">
                  <c:v>10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10</c:v>
                </c:pt>
                <c:pt idx="8">
                  <c:v>17</c:v>
                </c:pt>
                <c:pt idx="9">
                  <c:v>12</c:v>
                </c:pt>
                <c:pt idx="10">
                  <c:v>3</c:v>
                </c:pt>
                <c:pt idx="11">
                  <c:v>20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00-403D-BD4C-7AE6E3B1E77D}"/>
            </c:ext>
          </c:extLst>
        </c:ser>
        <c:ser>
          <c:idx val="1"/>
          <c:order val="1"/>
          <c:tx>
            <c:strRef>
              <c:f>Sayfa5!$C$1</c:f>
              <c:strCache>
                <c:ptCount val="1"/>
                <c:pt idx="0">
                  <c:v>Diğer Yayın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Sayfa5!$A$2:$A$14</c:f>
              <c:strCache>
                <c:ptCount val="13"/>
                <c:pt idx="0">
                  <c:v>BÖTE</c:v>
                </c:pt>
                <c:pt idx="1">
                  <c:v>PDR</c:v>
                </c:pt>
                <c:pt idx="2">
                  <c:v>FEN</c:v>
                </c:pt>
                <c:pt idx="3">
                  <c:v>MATEMATİK</c:v>
                </c:pt>
                <c:pt idx="4">
                  <c:v>OKUL ÖNCESİ</c:v>
                </c:pt>
                <c:pt idx="5">
                  <c:v>ZİHİNSEL ENGELLİLER</c:v>
                </c:pt>
                <c:pt idx="6">
                  <c:v>SINIF</c:v>
                </c:pt>
                <c:pt idx="7">
                  <c:v>SOSYAL</c:v>
                </c:pt>
                <c:pt idx="8">
                  <c:v>TÜRKÇE</c:v>
                </c:pt>
                <c:pt idx="9">
                  <c:v>İNGİLİZCE</c:v>
                </c:pt>
                <c:pt idx="10">
                  <c:v>EYD</c:v>
                </c:pt>
                <c:pt idx="11">
                  <c:v>EPÖ</c:v>
                </c:pt>
                <c:pt idx="12">
                  <c:v>EÖD</c:v>
                </c:pt>
              </c:strCache>
            </c:strRef>
          </c:cat>
          <c:val>
            <c:numRef>
              <c:f>Sayfa5!$C$2:$C$14</c:f>
              <c:numCache>
                <c:formatCode>General</c:formatCode>
                <c:ptCount val="13"/>
                <c:pt idx="2">
                  <c:v>7</c:v>
                </c:pt>
                <c:pt idx="6">
                  <c:v>2</c:v>
                </c:pt>
                <c:pt idx="7">
                  <c:v>7</c:v>
                </c:pt>
                <c:pt idx="9">
                  <c:v>7</c:v>
                </c:pt>
                <c:pt idx="11">
                  <c:v>8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00-403D-BD4C-7AE6E3B1E7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1417488"/>
        <c:axId val="301418664"/>
      </c:barChart>
      <c:catAx>
        <c:axId val="30141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01418664"/>
        <c:crosses val="autoZero"/>
        <c:auto val="1"/>
        <c:lblAlgn val="ctr"/>
        <c:lblOffset val="100"/>
        <c:noMultiLvlLbl val="0"/>
      </c:catAx>
      <c:valAx>
        <c:axId val="301418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141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Yurtiçi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Sayfa1!$A$2:$A$14</c:f>
              <c:strCache>
                <c:ptCount val="13"/>
                <c:pt idx="0">
                  <c:v>BÖTE</c:v>
                </c:pt>
                <c:pt idx="1">
                  <c:v>PDR</c:v>
                </c:pt>
                <c:pt idx="2">
                  <c:v>FEN</c:v>
                </c:pt>
                <c:pt idx="3">
                  <c:v>MATEMATİK</c:v>
                </c:pt>
                <c:pt idx="4">
                  <c:v>OKUL ÖNCESİ</c:v>
                </c:pt>
                <c:pt idx="5">
                  <c:v>ZİHİNSEL ENGELLİLER</c:v>
                </c:pt>
                <c:pt idx="6">
                  <c:v>SINIF</c:v>
                </c:pt>
                <c:pt idx="7">
                  <c:v>SOSYAL</c:v>
                </c:pt>
                <c:pt idx="8">
                  <c:v>TÜRKÇE</c:v>
                </c:pt>
                <c:pt idx="9">
                  <c:v>İNGİLİZCE</c:v>
                </c:pt>
                <c:pt idx="10">
                  <c:v>EYD</c:v>
                </c:pt>
                <c:pt idx="11">
                  <c:v>EPÖ</c:v>
                </c:pt>
                <c:pt idx="12">
                  <c:v>EÖD</c:v>
                </c:pt>
              </c:strCache>
            </c:strRef>
          </c:cat>
          <c:val>
            <c:numRef>
              <c:f>Sayfa1!$B$2:$B$14</c:f>
              <c:numCache>
                <c:formatCode>General</c:formatCode>
                <c:ptCount val="13"/>
                <c:pt idx="0">
                  <c:v>32</c:v>
                </c:pt>
                <c:pt idx="1">
                  <c:v>16</c:v>
                </c:pt>
                <c:pt idx="2">
                  <c:v>21</c:v>
                </c:pt>
                <c:pt idx="3">
                  <c:v>2</c:v>
                </c:pt>
                <c:pt idx="4">
                  <c:v>1</c:v>
                </c:pt>
                <c:pt idx="5">
                  <c:v>9</c:v>
                </c:pt>
                <c:pt idx="6">
                  <c:v>17</c:v>
                </c:pt>
                <c:pt idx="7">
                  <c:v>14</c:v>
                </c:pt>
                <c:pt idx="8">
                  <c:v>12</c:v>
                </c:pt>
                <c:pt idx="9">
                  <c:v>9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88-49DD-A5A8-A5F106CB1A85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Yurtdışı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Sayfa1!$A$2:$A$14</c:f>
              <c:strCache>
                <c:ptCount val="13"/>
                <c:pt idx="0">
                  <c:v>BÖTE</c:v>
                </c:pt>
                <c:pt idx="1">
                  <c:v>PDR</c:v>
                </c:pt>
                <c:pt idx="2">
                  <c:v>FEN</c:v>
                </c:pt>
                <c:pt idx="3">
                  <c:v>MATEMATİK</c:v>
                </c:pt>
                <c:pt idx="4">
                  <c:v>OKUL ÖNCESİ</c:v>
                </c:pt>
                <c:pt idx="5">
                  <c:v>ZİHİNSEL ENGELLİLER</c:v>
                </c:pt>
                <c:pt idx="6">
                  <c:v>SINIF</c:v>
                </c:pt>
                <c:pt idx="7">
                  <c:v>SOSYAL</c:v>
                </c:pt>
                <c:pt idx="8">
                  <c:v>TÜRKÇE</c:v>
                </c:pt>
                <c:pt idx="9">
                  <c:v>İNGİLİZCE</c:v>
                </c:pt>
                <c:pt idx="10">
                  <c:v>EYD</c:v>
                </c:pt>
                <c:pt idx="11">
                  <c:v>EPÖ</c:v>
                </c:pt>
                <c:pt idx="12">
                  <c:v>EÖD</c:v>
                </c:pt>
              </c:strCache>
            </c:strRef>
          </c:cat>
          <c:val>
            <c:numRef>
              <c:f>Sayfa1!$C$2:$C$14</c:f>
              <c:numCache>
                <c:formatCode>General</c:formatCode>
                <c:ptCount val="13"/>
                <c:pt idx="0">
                  <c:v>12</c:v>
                </c:pt>
                <c:pt idx="1">
                  <c:v>5</c:v>
                </c:pt>
                <c:pt idx="2">
                  <c:v>5</c:v>
                </c:pt>
                <c:pt idx="3">
                  <c:v>16</c:v>
                </c:pt>
                <c:pt idx="4">
                  <c:v>13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14</c:v>
                </c:pt>
                <c:pt idx="9">
                  <c:v>3</c:v>
                </c:pt>
                <c:pt idx="10">
                  <c:v>5</c:v>
                </c:pt>
                <c:pt idx="11">
                  <c:v>17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88-49DD-A5A8-A5F106CB1A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1418272"/>
        <c:axId val="301419448"/>
      </c:barChart>
      <c:catAx>
        <c:axId val="30141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01419448"/>
        <c:crosses val="autoZero"/>
        <c:auto val="1"/>
        <c:lblAlgn val="ctr"/>
        <c:lblOffset val="100"/>
        <c:noMultiLvlLbl val="0"/>
      </c:catAx>
      <c:valAx>
        <c:axId val="3014194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141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Sayfa4!$B$1</c:f>
              <c:strCache>
                <c:ptCount val="1"/>
                <c:pt idx="0">
                  <c:v>Dış Kaynaklı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Sayfa4!$A$2:$A$14</c:f>
              <c:strCache>
                <c:ptCount val="13"/>
                <c:pt idx="0">
                  <c:v>BÖTE</c:v>
                </c:pt>
                <c:pt idx="1">
                  <c:v>PDR</c:v>
                </c:pt>
                <c:pt idx="2">
                  <c:v>FEN</c:v>
                </c:pt>
                <c:pt idx="3">
                  <c:v>MATEMATİK</c:v>
                </c:pt>
                <c:pt idx="4">
                  <c:v>OKUL ÖNCESİ</c:v>
                </c:pt>
                <c:pt idx="5">
                  <c:v>ZİHİNSEL ENGELLİLER</c:v>
                </c:pt>
                <c:pt idx="6">
                  <c:v>SINIF</c:v>
                </c:pt>
                <c:pt idx="7">
                  <c:v>SOSYAL</c:v>
                </c:pt>
                <c:pt idx="8">
                  <c:v>TÜRKÇE</c:v>
                </c:pt>
                <c:pt idx="9">
                  <c:v>İNGİLİZCE</c:v>
                </c:pt>
                <c:pt idx="10">
                  <c:v>EYD</c:v>
                </c:pt>
                <c:pt idx="11">
                  <c:v>EPÖ</c:v>
                </c:pt>
                <c:pt idx="12">
                  <c:v>EÖD</c:v>
                </c:pt>
              </c:strCache>
            </c:strRef>
          </c:cat>
          <c:val>
            <c:numRef>
              <c:f>Sayfa4!$B$2:$B$14</c:f>
              <c:numCache>
                <c:formatCode>General</c:formatCode>
                <c:ptCount val="13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27-47CE-9B4C-C491EBA9F757}"/>
            </c:ext>
          </c:extLst>
        </c:ser>
        <c:ser>
          <c:idx val="1"/>
          <c:order val="1"/>
          <c:tx>
            <c:strRef>
              <c:f>Sayfa4!$C$1</c:f>
              <c:strCache>
                <c:ptCount val="1"/>
                <c:pt idx="0">
                  <c:v>İç kaynaklı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Sayfa4!$A$2:$A$14</c:f>
              <c:strCache>
                <c:ptCount val="13"/>
                <c:pt idx="0">
                  <c:v>BÖTE</c:v>
                </c:pt>
                <c:pt idx="1">
                  <c:v>PDR</c:v>
                </c:pt>
                <c:pt idx="2">
                  <c:v>FEN</c:v>
                </c:pt>
                <c:pt idx="3">
                  <c:v>MATEMATİK</c:v>
                </c:pt>
                <c:pt idx="4">
                  <c:v>OKUL ÖNCESİ</c:v>
                </c:pt>
                <c:pt idx="5">
                  <c:v>ZİHİNSEL ENGELLİLER</c:v>
                </c:pt>
                <c:pt idx="6">
                  <c:v>SINIF</c:v>
                </c:pt>
                <c:pt idx="7">
                  <c:v>SOSYAL</c:v>
                </c:pt>
                <c:pt idx="8">
                  <c:v>TÜRKÇE</c:v>
                </c:pt>
                <c:pt idx="9">
                  <c:v>İNGİLİZCE</c:v>
                </c:pt>
                <c:pt idx="10">
                  <c:v>EYD</c:v>
                </c:pt>
                <c:pt idx="11">
                  <c:v>EPÖ</c:v>
                </c:pt>
                <c:pt idx="12">
                  <c:v>EÖD</c:v>
                </c:pt>
              </c:strCache>
            </c:strRef>
          </c:cat>
          <c:val>
            <c:numRef>
              <c:f>Sayfa4!$C$2:$C$14</c:f>
              <c:numCache>
                <c:formatCode>General</c:formatCode>
                <c:ptCount val="13"/>
                <c:pt idx="3">
                  <c:v>1</c:v>
                </c:pt>
                <c:pt idx="7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27-47CE-9B4C-C491EBA9F7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1419840"/>
        <c:axId val="301422192"/>
      </c:barChart>
      <c:catAx>
        <c:axId val="30141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01422192"/>
        <c:crosses val="autoZero"/>
        <c:auto val="1"/>
        <c:lblAlgn val="ctr"/>
        <c:lblOffset val="100"/>
        <c:noMultiLvlLbl val="0"/>
      </c:catAx>
      <c:valAx>
        <c:axId val="3014221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141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170AB-F6A5-4FFE-98F4-9294C1CD24CF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A2B2E-060B-4FD8-A36A-07624B5BE8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538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A2B2E-060B-4FD8-A36A-07624B5BE80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33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FB1C7-8D39-4EE9-B6CD-AE58D51245DA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0F75-5A85-4F19-8142-9724FECC8B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05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08E87-3D80-4545-85F6-C8E06E2CDD83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69C8-F867-4C0B-AAFF-56F98A0B8F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93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6C767-CE0B-4C2E-B8FE-8E4763FDF417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C328E-6958-412B-8B5F-59530F6F90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42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63FE9-9C82-4151-B40B-8FF8BF1A9A57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7EB7-555D-4DE3-9773-3474D6601E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98CF-9F42-4936-B3E1-5197911B89B3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241E-CB32-477D-999C-A50257FD1E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68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3FDF4-B097-41DA-9F2B-FB6442EF8DA7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A648-1EFB-4A0C-9FF2-BC8E17B619C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14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74BA-80D6-40DA-BA95-B19A248EDE03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C86C-F4EC-4160-AA2D-5AFB6E9052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8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7286-4920-4D95-A0DC-754E2D747ED5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F36D8-29CE-4EA4-AACD-0439856C7BF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9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ADE43-6C38-4D39-B9F2-7E3DA373480F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9D61-B8E0-40CE-9B99-07969D2F92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79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90582-75E2-4F65-81FC-BAE8949BFD2D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2218-2B89-445E-8111-F75625B0773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94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7D71-BE83-43F9-AC79-AD12E3FBCE69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EC50-0AD4-4412-AE4E-DF518042BF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26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787A98-3844-4B9A-8B3E-C8EC33C386CE}" type="datetimeFigureOut">
              <a:rPr lang="tr-TR"/>
              <a:pPr>
                <a:defRPr/>
              </a:pPr>
              <a:t>21.09.2018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607B99-60EA-4A0A-B33F-3B973E2DEE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s.sakarya.edu.t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2988" y="2205038"/>
            <a:ext cx="7417444" cy="295275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tr-TR" sz="4000" dirty="0" smtClean="0"/>
              <a:t>EĞİTİM FAKÜLTESİ</a:t>
            </a:r>
            <a:br>
              <a:rPr lang="tr-TR" sz="4000" dirty="0" smtClean="0"/>
            </a:br>
            <a:r>
              <a:rPr lang="tr-TR" sz="4000" dirty="0" smtClean="0"/>
              <a:t>2018-2019 </a:t>
            </a:r>
            <a:r>
              <a:rPr lang="tr-TR" sz="4000" dirty="0"/>
              <a:t>Akademik Yılı</a:t>
            </a:r>
            <a:br>
              <a:rPr lang="tr-TR" sz="4000" dirty="0"/>
            </a:br>
            <a:r>
              <a:rPr lang="tr-TR" sz="4000" dirty="0"/>
              <a:t>Genel Kurul</a:t>
            </a:r>
            <a:endParaRPr lang="tr-TR" sz="4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pic>
        <p:nvPicPr>
          <p:cNvPr id="307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836613"/>
            <a:ext cx="2736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up 9"/>
          <p:cNvGrpSpPr>
            <a:grpSpLocks/>
          </p:cNvGrpSpPr>
          <p:nvPr/>
        </p:nvGrpSpPr>
        <p:grpSpPr bwMode="auto">
          <a:xfrm>
            <a:off x="0" y="5719763"/>
            <a:ext cx="9144000" cy="906462"/>
            <a:chOff x="0" y="5719432"/>
            <a:chExt cx="9144000" cy="907020"/>
          </a:xfrm>
        </p:grpSpPr>
        <p:pic>
          <p:nvPicPr>
            <p:cNvPr id="3078" name="Resim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lt Başlık 2"/>
            <p:cNvSpPr txBox="1">
              <a:spLocks/>
            </p:cNvSpPr>
            <p:nvPr/>
          </p:nvSpPr>
          <p:spPr>
            <a:xfrm>
              <a:off x="6588125" y="6278576"/>
              <a:ext cx="2547938" cy="347876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tr-TR" sz="2000" dirty="0" smtClean="0"/>
                <a:t>www.sakarya.edu.tr</a:t>
              </a:r>
              <a:endParaRPr lang="tr-T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Projeler Genel Bilgi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smtClean="0"/>
              <a:t>Başvurulan </a:t>
            </a:r>
            <a:r>
              <a:rPr lang="tr-TR" sz="2400" dirty="0" smtClean="0"/>
              <a:t>1 adet TÜBİTAK 1003.</a:t>
            </a:r>
            <a:endParaRPr lang="tr-TR" sz="1200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Devam eden</a:t>
            </a:r>
            <a:r>
              <a:rPr lang="tr-TR" sz="2400" dirty="0" smtClean="0"/>
              <a:t> 2 adet TÜBİTAK 4005; 1 adet </a:t>
            </a:r>
            <a:r>
              <a:rPr lang="tr-TR" sz="2400" dirty="0"/>
              <a:t>TÜBİTAK 3501</a:t>
            </a:r>
            <a:r>
              <a:rPr lang="tr-TR" sz="2400" dirty="0" smtClean="0"/>
              <a:t>; 1 adet </a:t>
            </a:r>
            <a:r>
              <a:rPr lang="tr-TR" sz="2400" dirty="0" err="1" smtClean="0"/>
              <a:t>Erasmus</a:t>
            </a:r>
            <a:r>
              <a:rPr lang="tr-TR" sz="2400" dirty="0" smtClean="0"/>
              <a:t>+ KA2.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Tamamlanan</a:t>
            </a:r>
            <a:r>
              <a:rPr lang="tr-TR" sz="2400" dirty="0" smtClean="0"/>
              <a:t> 1 adet </a:t>
            </a:r>
            <a:r>
              <a:rPr lang="tr-TR" sz="2400" dirty="0"/>
              <a:t>TÜBİTAK 1001 </a:t>
            </a:r>
            <a:r>
              <a:rPr lang="tr-TR" sz="2400" dirty="0" smtClean="0"/>
              <a:t>projesi</a:t>
            </a:r>
          </a:p>
        </p:txBody>
      </p:sp>
    </p:spTree>
    <p:extLst>
      <p:ext uri="{BB962C8B-B14F-4D97-AF65-F5344CB8AC3E}">
        <p14:creationId xmlns:p14="http://schemas.microsoft.com/office/powerpoint/2010/main" val="12343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Yürütücü veya Araştırmacı Olarak Devam Eden Projeler</a:t>
            </a:r>
            <a:endParaRPr lang="tr-TR" sz="3600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298971"/>
              </p:ext>
            </p:extLst>
          </p:nvPr>
        </p:nvGraphicFramePr>
        <p:xfrm>
          <a:off x="457200" y="1417638"/>
          <a:ext cx="8229600" cy="5035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75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(Eğitim Fakültesi Öğretim Elemanlarınca Yönetilen/Editörlüğünde) DERGİLER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tr-TR" sz="2000" dirty="0"/>
              <a:t>SAÜ Eğitim Fakültesi Dergisi</a:t>
            </a:r>
          </a:p>
          <a:p>
            <a:r>
              <a:rPr lang="tr-TR" sz="2000" dirty="0"/>
              <a:t>SAÜ Eğitim Bilimleri Enstitüsü Dergisi</a:t>
            </a:r>
          </a:p>
          <a:p>
            <a:r>
              <a:rPr lang="tr-TR" sz="2000" b="1" dirty="0" smtClean="0"/>
              <a:t>IOJES</a:t>
            </a:r>
            <a:r>
              <a:rPr lang="tr-TR" sz="2000" dirty="0" smtClean="0"/>
              <a:t> (</a:t>
            </a:r>
            <a:r>
              <a:rPr lang="en-US" sz="2000" dirty="0" smtClean="0"/>
              <a:t>International Online Journal of Educational Sciences</a:t>
            </a:r>
            <a:r>
              <a:rPr lang="tr-TR" sz="2000" dirty="0" smtClean="0"/>
              <a:t>)</a:t>
            </a:r>
          </a:p>
          <a:p>
            <a:r>
              <a:rPr lang="tr-TR" sz="2000" b="1" dirty="0" smtClean="0"/>
              <a:t>IJHS</a:t>
            </a:r>
            <a:r>
              <a:rPr lang="tr-TR" sz="2000" dirty="0" smtClean="0"/>
              <a:t> (International </a:t>
            </a:r>
            <a:r>
              <a:rPr lang="tr-TR" sz="2000" dirty="0" err="1" smtClean="0"/>
              <a:t>Journal</a:t>
            </a:r>
            <a:r>
              <a:rPr lang="tr-TR" sz="2000" dirty="0" smtClean="0"/>
              <a:t> of Human </a:t>
            </a:r>
            <a:r>
              <a:rPr lang="tr-TR" sz="2000" dirty="0" err="1" smtClean="0"/>
              <a:t>Sciences</a:t>
            </a:r>
            <a:r>
              <a:rPr lang="tr-TR" sz="2000" dirty="0" smtClean="0"/>
              <a:t>/ Uluslararası İnsan Bilimleri Dergisi) </a:t>
            </a:r>
          </a:p>
          <a:p>
            <a:r>
              <a:rPr lang="tr-TR" sz="2000" b="1" dirty="0" smtClean="0"/>
              <a:t>OJTAC</a:t>
            </a:r>
            <a:r>
              <a:rPr lang="tr-TR" sz="2000" dirty="0" smtClean="0"/>
              <a:t> (Online </a:t>
            </a:r>
            <a:r>
              <a:rPr lang="tr-TR" sz="2000" dirty="0" err="1" smtClean="0"/>
              <a:t>Journal</a:t>
            </a:r>
            <a:r>
              <a:rPr lang="tr-TR" sz="2000" dirty="0" smtClean="0"/>
              <a:t> of </a:t>
            </a:r>
            <a:r>
              <a:rPr lang="tr-TR" sz="2000" dirty="0" err="1" smtClean="0"/>
              <a:t>Techinical</a:t>
            </a:r>
            <a:r>
              <a:rPr lang="tr-TR" sz="2000" dirty="0" smtClean="0"/>
              <a:t> </a:t>
            </a:r>
            <a:r>
              <a:rPr lang="tr-TR" sz="2000" dirty="0" err="1" smtClean="0"/>
              <a:t>Education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Ciber</a:t>
            </a:r>
            <a:r>
              <a:rPr lang="tr-TR" sz="2000" dirty="0" smtClean="0"/>
              <a:t> </a:t>
            </a:r>
            <a:r>
              <a:rPr lang="tr-TR" sz="2000" dirty="0" err="1" smtClean="0"/>
              <a:t>Bulling</a:t>
            </a:r>
            <a:r>
              <a:rPr lang="tr-TR" sz="2000" dirty="0" smtClean="0"/>
              <a:t>)</a:t>
            </a:r>
          </a:p>
          <a:p>
            <a:r>
              <a:rPr lang="tr-TR" sz="2000" b="1" dirty="0" smtClean="0"/>
              <a:t>ISPES</a:t>
            </a:r>
            <a:r>
              <a:rPr lang="tr-TR" sz="2000" dirty="0" smtClean="0"/>
              <a:t> (International </a:t>
            </a:r>
            <a:r>
              <a:rPr lang="tr-TR" sz="2000" dirty="0" err="1" smtClean="0"/>
              <a:t>Journal</a:t>
            </a:r>
            <a:r>
              <a:rPr lang="tr-TR" sz="2000" dirty="0" smtClean="0"/>
              <a:t> of </a:t>
            </a:r>
            <a:r>
              <a:rPr lang="tr-TR" sz="2000" dirty="0" err="1" smtClean="0"/>
              <a:t>Psychology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Educatioanal</a:t>
            </a:r>
            <a:r>
              <a:rPr lang="tr-TR" sz="2000" dirty="0" smtClean="0"/>
              <a:t> </a:t>
            </a:r>
            <a:r>
              <a:rPr lang="tr-TR" sz="2000" dirty="0" err="1" smtClean="0"/>
              <a:t>Studies</a:t>
            </a:r>
            <a:r>
              <a:rPr lang="tr-TR" sz="2000" dirty="0" smtClean="0"/>
              <a:t>)</a:t>
            </a:r>
          </a:p>
          <a:p>
            <a:r>
              <a:rPr lang="tr-TR" sz="2000" b="1" dirty="0" smtClean="0"/>
              <a:t>TOJNED</a:t>
            </a:r>
            <a:r>
              <a:rPr lang="tr-TR" sz="2000" dirty="0" smtClean="0"/>
              <a:t> (</a:t>
            </a:r>
            <a:r>
              <a:rPr lang="tr-TR" sz="2000" dirty="0" err="1" smtClean="0"/>
              <a:t>The</a:t>
            </a:r>
            <a:r>
              <a:rPr lang="tr-TR" sz="2000" dirty="0" smtClean="0"/>
              <a:t> Online of </a:t>
            </a:r>
            <a:r>
              <a:rPr lang="tr-TR" sz="2000" dirty="0" err="1" smtClean="0"/>
              <a:t>Journal</a:t>
            </a:r>
            <a:r>
              <a:rPr lang="tr-TR" sz="2000" dirty="0" smtClean="0"/>
              <a:t> of New </a:t>
            </a:r>
            <a:r>
              <a:rPr lang="tr-TR" sz="2000" dirty="0" err="1" smtClean="0"/>
              <a:t>Horizons</a:t>
            </a:r>
            <a:r>
              <a:rPr lang="tr-TR" sz="2000" dirty="0" smtClean="0"/>
              <a:t> in </a:t>
            </a:r>
            <a:r>
              <a:rPr lang="tr-TR" sz="2000" dirty="0" err="1" smtClean="0"/>
              <a:t>Education</a:t>
            </a:r>
            <a:r>
              <a:rPr lang="tr-TR" sz="2000" dirty="0" smtClean="0"/>
              <a:t>)</a:t>
            </a:r>
          </a:p>
          <a:p>
            <a:r>
              <a:rPr lang="tr-TR" sz="2000" b="1" dirty="0" smtClean="0"/>
              <a:t>TOJCE</a:t>
            </a:r>
            <a:r>
              <a:rPr lang="tr-TR" sz="2000" dirty="0" smtClean="0"/>
              <a:t> (</a:t>
            </a:r>
            <a:r>
              <a:rPr lang="en-US" sz="2000" dirty="0" smtClean="0"/>
              <a:t>The Online Journal of Counseling and Education</a:t>
            </a:r>
            <a:r>
              <a:rPr lang="tr-TR" sz="2000" dirty="0" smtClean="0"/>
              <a:t>)</a:t>
            </a:r>
          </a:p>
          <a:p>
            <a:r>
              <a:rPr lang="tr-TR" sz="2000" b="1" dirty="0" smtClean="0"/>
              <a:t>MOJET</a:t>
            </a:r>
            <a:r>
              <a:rPr lang="tr-TR" sz="2000" dirty="0" smtClean="0"/>
              <a:t> (</a:t>
            </a:r>
            <a:r>
              <a:rPr lang="en-US" sz="2000" dirty="0" smtClean="0"/>
              <a:t>Malaysian Online Journal of Educational Technology</a:t>
            </a:r>
            <a:r>
              <a:rPr lang="tr-TR" sz="2000" dirty="0" smtClean="0"/>
              <a:t>)</a:t>
            </a:r>
          </a:p>
          <a:p>
            <a:r>
              <a:rPr lang="tr-TR" sz="2000" b="1" dirty="0" smtClean="0"/>
              <a:t>IJESIM</a:t>
            </a:r>
            <a:r>
              <a:rPr lang="tr-TR" sz="2000" dirty="0" smtClean="0"/>
              <a:t> (</a:t>
            </a:r>
            <a:r>
              <a:rPr lang="en-US" sz="2000" dirty="0" smtClean="0"/>
              <a:t>International Journal of Educational Studies in Mathematics</a:t>
            </a:r>
            <a:r>
              <a:rPr lang="tr-TR" sz="2000" dirty="0" smtClean="0"/>
              <a:t>)</a:t>
            </a:r>
          </a:p>
          <a:p>
            <a:r>
              <a:rPr lang="tr-TR" sz="2000" dirty="0" smtClean="0"/>
              <a:t>IJLEL </a:t>
            </a:r>
            <a:r>
              <a:rPr lang="tr-TR" sz="2000" dirty="0"/>
              <a:t>(</a:t>
            </a:r>
            <a:r>
              <a:rPr lang="en-US" sz="2000" dirty="0"/>
              <a:t>International Journal of on Lifelong Education and Leadership</a:t>
            </a:r>
            <a:r>
              <a:rPr lang="tr-TR" sz="2000" dirty="0" smtClean="0"/>
              <a:t>)</a:t>
            </a:r>
          </a:p>
          <a:p>
            <a:r>
              <a:rPr lang="tr-TR" sz="2000" dirty="0" err="1" smtClean="0"/>
              <a:t>Turkophone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8004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/>
              <a:t>Eğitim Fakültesi Öğretim Elemanlarınca Yönetilen/Düzenlenen Kongre ve Sempozyumlar, Öğrenci Etkinlikleri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493096"/>
          </a:xfrm>
        </p:spPr>
        <p:txBody>
          <a:bodyPr/>
          <a:lstStyle/>
          <a:p>
            <a:r>
              <a:rPr lang="tr-TR" sz="2400" dirty="0" smtClean="0"/>
              <a:t>ERPA CONGRESS</a:t>
            </a:r>
          </a:p>
          <a:p>
            <a:pPr lvl="1"/>
            <a:r>
              <a:rPr lang="tr-TR" sz="2400" dirty="0" smtClean="0"/>
              <a:t>1.İstanbul/2.Atina/3. </a:t>
            </a:r>
            <a:r>
              <a:rPr lang="tr-TR" sz="2400" dirty="0" err="1" smtClean="0"/>
              <a:t>Sarajova</a:t>
            </a:r>
            <a:r>
              <a:rPr lang="tr-TR" sz="2400" dirty="0" smtClean="0"/>
              <a:t>/4.Budapest/5.İstanbul</a:t>
            </a:r>
          </a:p>
          <a:p>
            <a:r>
              <a:rPr lang="tr-TR" sz="2400" dirty="0" smtClean="0"/>
              <a:t>YABANCI DİL OLARAK TÜRKÇE ÖĞRETİMİ KONGRESİ</a:t>
            </a:r>
          </a:p>
          <a:p>
            <a:pPr lvl="1"/>
            <a:r>
              <a:rPr lang="tr-TR" sz="2400" dirty="0" smtClean="0"/>
              <a:t>1.Gent/2.Münih/3.Tiran/4. Kiev</a:t>
            </a:r>
          </a:p>
          <a:p>
            <a:r>
              <a:rPr lang="tr-TR" sz="2400" dirty="0" smtClean="0"/>
              <a:t>ICLEL (International Conference on </a:t>
            </a:r>
            <a:r>
              <a:rPr lang="tr-TR" sz="2400" dirty="0" err="1" smtClean="0"/>
              <a:t>Lifelong</a:t>
            </a:r>
            <a:r>
              <a:rPr lang="tr-TR" sz="2400" dirty="0" smtClean="0"/>
              <a:t> </a:t>
            </a:r>
            <a:r>
              <a:rPr lang="tr-TR" sz="2400" dirty="0" err="1" smtClean="0"/>
              <a:t>Education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Leadership</a:t>
            </a:r>
            <a:r>
              <a:rPr lang="tr-TR" sz="2400" dirty="0" smtClean="0"/>
              <a:t>)</a:t>
            </a:r>
          </a:p>
          <a:p>
            <a:pPr lvl="1"/>
            <a:r>
              <a:rPr lang="tr-TR" sz="2400" dirty="0" smtClean="0"/>
              <a:t>1.Olomouc /2.Liepaja /</a:t>
            </a:r>
            <a:r>
              <a:rPr lang="tr-TR" sz="2400" dirty="0"/>
              <a:t>3.Porto/4. </a:t>
            </a:r>
            <a:r>
              <a:rPr lang="tr-TR" sz="2400" dirty="0" err="1"/>
              <a:t>Wroclaw</a:t>
            </a:r>
            <a:endParaRPr lang="tr-TR" sz="2400" dirty="0" smtClean="0"/>
          </a:p>
          <a:p>
            <a:r>
              <a:rPr lang="tr-TR" sz="2400" dirty="0" smtClean="0"/>
              <a:t>İNÖ - 4th </a:t>
            </a:r>
            <a:r>
              <a:rPr lang="tr-TR" sz="2400" dirty="0" err="1" smtClean="0"/>
              <a:t>Annual</a:t>
            </a:r>
            <a:r>
              <a:rPr lang="tr-TR" sz="2400" dirty="0" smtClean="0"/>
              <a:t> ELT </a:t>
            </a:r>
            <a:r>
              <a:rPr lang="tr-TR" sz="2400" dirty="0" err="1" smtClean="0"/>
              <a:t>Undergraduate</a:t>
            </a:r>
            <a:r>
              <a:rPr lang="tr-TR" sz="2400" dirty="0" smtClean="0"/>
              <a:t> </a:t>
            </a:r>
            <a:r>
              <a:rPr lang="tr-TR" sz="2400" dirty="0" err="1" smtClean="0"/>
              <a:t>Students</a:t>
            </a:r>
            <a:r>
              <a:rPr lang="tr-TR" sz="2400" dirty="0" smtClean="0"/>
              <a:t> Conference</a:t>
            </a:r>
          </a:p>
          <a:p>
            <a:r>
              <a:rPr lang="tr-TR" sz="2400" dirty="0" smtClean="0"/>
              <a:t>PDR - PDR Günleri</a:t>
            </a:r>
          </a:p>
          <a:p>
            <a:r>
              <a:rPr lang="tr-TR" sz="2400" dirty="0" smtClean="0"/>
              <a:t>TRÖ - «Okuyorum» Etkinliği</a:t>
            </a:r>
          </a:p>
          <a:p>
            <a:r>
              <a:rPr lang="tr-TR" sz="2400" dirty="0" smtClean="0"/>
              <a:t>Diğer programlar - Alan uzmanlarının katıldığı etkinlikler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045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dirty="0" smtClean="0"/>
              <a:t>Topluma Hizmet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/>
          <a:lstStyle/>
          <a:p>
            <a:r>
              <a:rPr lang="tr-TR" sz="2800" dirty="0" smtClean="0"/>
              <a:t>SAÜ Vakıf </a:t>
            </a:r>
            <a:r>
              <a:rPr lang="tr-TR" sz="2800" dirty="0"/>
              <a:t>Koleji Büyük </a:t>
            </a:r>
            <a:r>
              <a:rPr lang="tr-TR" sz="2800" dirty="0" smtClean="0"/>
              <a:t>Aile Esnek Öğrenme </a:t>
            </a:r>
            <a:r>
              <a:rPr lang="tr-TR" sz="2800" dirty="0"/>
              <a:t>Modeli (http://www.buyukaile.org/)</a:t>
            </a:r>
            <a:endParaRPr lang="tr-TR" sz="2800" dirty="0" smtClean="0"/>
          </a:p>
          <a:p>
            <a:r>
              <a:rPr lang="tr-TR" sz="2800" dirty="0" smtClean="0"/>
              <a:t>İl Milli Eğitim </a:t>
            </a:r>
            <a:r>
              <a:rPr lang="tr-TR" sz="2800" dirty="0"/>
              <a:t>Müdürlüğü OYEG </a:t>
            </a:r>
            <a:r>
              <a:rPr lang="tr-TR" sz="2800" dirty="0" smtClean="0"/>
              <a:t>(Öğretmen Yeterliliği Geliştirme Projesi) (http</a:t>
            </a:r>
            <a:r>
              <a:rPr lang="tr-TR" sz="2800" dirty="0"/>
              <a:t>://saudep.sakarya.edu.tr/)</a:t>
            </a:r>
            <a:endParaRPr lang="tr-TR" sz="2800" dirty="0" smtClean="0"/>
          </a:p>
          <a:p>
            <a:r>
              <a:rPr lang="tr-TR" sz="2800" dirty="0"/>
              <a:t>İl Milli Eğitim </a:t>
            </a:r>
            <a:r>
              <a:rPr lang="tr-TR" sz="2800" dirty="0" smtClean="0"/>
              <a:t>Müdürlüğü Okul ve Öğretmen Performans Değerlendirme Yazılımı (Maarif Vakfı ile de paylaşılmıştır)</a:t>
            </a:r>
          </a:p>
          <a:p>
            <a:r>
              <a:rPr lang="tr-TR" sz="2800" dirty="0" smtClean="0"/>
              <a:t>Stratejik </a:t>
            </a:r>
            <a:r>
              <a:rPr lang="tr-TR" sz="2800" dirty="0"/>
              <a:t>ve </a:t>
            </a:r>
            <a:r>
              <a:rPr lang="tr-TR" sz="2800" dirty="0" smtClean="0"/>
              <a:t>Yenilikçi Öğretmen Tezsiz Uzaktan Yüksek Lisans Programı</a:t>
            </a:r>
          </a:p>
          <a:p>
            <a:r>
              <a:rPr lang="tr-TR" sz="2800" dirty="0" smtClean="0"/>
              <a:t>Üniversite Öğretim Elemanlarına yönelik </a:t>
            </a:r>
            <a:r>
              <a:rPr lang="tr-TR" sz="2800" dirty="0"/>
              <a:t>aktif öğrenme sistemi </a:t>
            </a:r>
            <a:r>
              <a:rPr lang="tr-TR" sz="2800" dirty="0" smtClean="0"/>
              <a:t>(</a:t>
            </a:r>
            <a:r>
              <a:rPr lang="tr-TR" sz="2800" dirty="0" smtClean="0">
                <a:hlinkClick r:id="rId2"/>
              </a:rPr>
              <a:t>www.eds.sakarya.edu.tr</a:t>
            </a:r>
            <a:r>
              <a:rPr lang="tr-TR" sz="2800" dirty="0" smtClean="0"/>
              <a:t>)</a:t>
            </a:r>
          </a:p>
          <a:p>
            <a:r>
              <a:rPr lang="tr-TR" sz="2800" dirty="0" smtClean="0"/>
              <a:t>ÖSYM Koordinatörlüğü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927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Yapılacaklar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Yemekhane ve kantinin yenilenmesi,</a:t>
            </a:r>
          </a:p>
          <a:p>
            <a:r>
              <a:rPr lang="tr-TR" sz="2400" dirty="0" smtClean="0"/>
              <a:t>Sınıfların fiziki şartlarının yenilenmesi,</a:t>
            </a:r>
            <a:endParaRPr lang="tr-TR" sz="2400" dirty="0"/>
          </a:p>
          <a:p>
            <a:r>
              <a:rPr lang="tr-TR" sz="2400" dirty="0" smtClean="0"/>
              <a:t>Akreditasyonlara devam edilmesi (Kalan 7 program),</a:t>
            </a:r>
          </a:p>
          <a:p>
            <a:r>
              <a:rPr lang="tr-TR" sz="2400" dirty="0" smtClean="0"/>
              <a:t>Öğrencilere yabancı dil desteği.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942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Kadro Durumu 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Kendi isteğiyle: 2 Prof. Dr., 4 Doç. Dr., 4 Dr. </a:t>
            </a:r>
            <a:r>
              <a:rPr lang="tr-TR" dirty="0" err="1" smtClean="0"/>
              <a:t>Öğr</a:t>
            </a:r>
            <a:r>
              <a:rPr lang="tr-TR" dirty="0" smtClean="0"/>
              <a:t>. Üyesi, 4 </a:t>
            </a:r>
            <a:r>
              <a:rPr lang="tr-TR" dirty="0" err="1" smtClean="0"/>
              <a:t>Öğr</a:t>
            </a:r>
            <a:r>
              <a:rPr lang="tr-TR" dirty="0" smtClean="0"/>
              <a:t>. Gör., 7 Arş. Gör. </a:t>
            </a:r>
          </a:p>
          <a:p>
            <a:r>
              <a:rPr lang="tr-TR" dirty="0" smtClean="0"/>
              <a:t>Emekli: 1 Prof. Dr., 1 </a:t>
            </a:r>
            <a:r>
              <a:rPr lang="tr-TR" dirty="0" err="1" smtClean="0"/>
              <a:t>Öğr</a:t>
            </a:r>
            <a:r>
              <a:rPr lang="tr-TR" dirty="0" smtClean="0"/>
              <a:t>. Gör.</a:t>
            </a:r>
          </a:p>
          <a:p>
            <a:r>
              <a:rPr lang="tr-TR" dirty="0" smtClean="0"/>
              <a:t>İhraç: 4 Doç. Dr., 1 </a:t>
            </a:r>
            <a:r>
              <a:rPr lang="tr-TR" dirty="0" err="1" smtClean="0"/>
              <a:t>Öğr</a:t>
            </a:r>
            <a:r>
              <a:rPr lang="tr-TR" dirty="0" smtClean="0"/>
              <a:t>. Gör., 1 Arş. Gör.</a:t>
            </a:r>
          </a:p>
          <a:p>
            <a:r>
              <a:rPr lang="tr-TR" dirty="0" smtClean="0"/>
              <a:t>İstifa: 2 Dr. </a:t>
            </a:r>
            <a:r>
              <a:rPr lang="tr-TR" dirty="0" err="1" smtClean="0"/>
              <a:t>Öğr</a:t>
            </a:r>
            <a:r>
              <a:rPr lang="tr-TR" dirty="0" smtClean="0"/>
              <a:t>. Üyesi, 2 Arş. Gör.</a:t>
            </a:r>
          </a:p>
          <a:p>
            <a:r>
              <a:rPr lang="tr-TR" dirty="0" smtClean="0"/>
              <a:t>13/b görevlendirme: 1 Prof. Dr., 1 Doç. Dr., 1 Dr. </a:t>
            </a:r>
            <a:r>
              <a:rPr lang="tr-TR" dirty="0" err="1" smtClean="0"/>
              <a:t>Öğr</a:t>
            </a:r>
            <a:r>
              <a:rPr lang="tr-TR" dirty="0" smtClean="0"/>
              <a:t>. Üyesi, 4 </a:t>
            </a:r>
            <a:r>
              <a:rPr lang="tr-TR" dirty="0" err="1" smtClean="0"/>
              <a:t>Öğr</a:t>
            </a:r>
            <a:r>
              <a:rPr lang="tr-TR" dirty="0" smtClean="0"/>
              <a:t>. Gör., 1 Arş. Gör.</a:t>
            </a:r>
          </a:p>
          <a:p>
            <a:r>
              <a:rPr lang="tr-TR" dirty="0" smtClean="0"/>
              <a:t>Üniversitelerine </a:t>
            </a:r>
            <a:r>
              <a:rPr lang="tr-TR" dirty="0"/>
              <a:t>i</a:t>
            </a:r>
            <a:r>
              <a:rPr lang="tr-TR" dirty="0" smtClean="0"/>
              <a:t>ade edilen: 4 Arş. Gör.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031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Kadro Talepleri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7 Prof. Dr.</a:t>
            </a:r>
          </a:p>
          <a:p>
            <a:r>
              <a:rPr lang="tr-TR" dirty="0" smtClean="0"/>
              <a:t>1 Doç. Dr.</a:t>
            </a:r>
          </a:p>
          <a:p>
            <a:r>
              <a:rPr lang="tr-TR" dirty="0" smtClean="0"/>
              <a:t>6 Dr. </a:t>
            </a:r>
            <a:r>
              <a:rPr lang="tr-TR" dirty="0" err="1" smtClean="0"/>
              <a:t>Öğr</a:t>
            </a:r>
            <a:r>
              <a:rPr lang="tr-TR" dirty="0" smtClean="0"/>
              <a:t>. Üyesi</a:t>
            </a:r>
          </a:p>
          <a:p>
            <a:r>
              <a:rPr lang="tr-TR" dirty="0" smtClean="0"/>
              <a:t>8 Arş. Gör.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104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tr-TR" dirty="0" smtClean="0"/>
              <a:t>Pedagojik Formasyon </a:t>
            </a:r>
            <a:endParaRPr lang="tr-TR" dirty="0"/>
          </a:p>
        </p:txBody>
      </p:sp>
      <p:graphicFrame>
        <p:nvGraphicFramePr>
          <p:cNvPr id="4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041917"/>
              </p:ext>
            </p:extLst>
          </p:nvPr>
        </p:nvGraphicFramePr>
        <p:xfrm>
          <a:off x="1691680" y="779160"/>
          <a:ext cx="54864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TOPLAM </a:t>
                      </a:r>
                      <a:r>
                        <a:rPr lang="tr-T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12825</a:t>
                      </a:r>
                      <a:endParaRPr lang="tr-TR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2014-2015 Öğretim yılı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4950 Kayıt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2015-2016 Öğretim yılı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3604 Kayıt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2016-2017 Öğretim yılı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1810 Kayıt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aseline="0" dirty="0" smtClean="0"/>
                        <a:t>2017-2018 Öğretim yılı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2461 Kayıt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1 Başlık"/>
          <p:cNvSpPr txBox="1">
            <a:spLocks/>
          </p:cNvSpPr>
          <p:nvPr/>
        </p:nvSpPr>
        <p:spPr>
          <a:xfrm>
            <a:off x="567402" y="3140968"/>
            <a:ext cx="8085584" cy="79208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400" dirty="0">
                <a:solidFill>
                  <a:schemeClr val="tx1"/>
                </a:solidFill>
              </a:rPr>
              <a:t>Pedagojik Formasyon Bütçe</a:t>
            </a:r>
          </a:p>
        </p:txBody>
      </p:sp>
      <p:graphicFrame>
        <p:nvGraphicFramePr>
          <p:cNvPr id="7" name="İçerik Yer Tutucus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210801"/>
              </p:ext>
            </p:extLst>
          </p:nvPr>
        </p:nvGraphicFramePr>
        <p:xfrm>
          <a:off x="424922" y="3950192"/>
          <a:ext cx="8229600" cy="2622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5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</a:t>
                      </a:r>
                      <a:r>
                        <a:rPr lang="tr-TR" baseline="0" dirty="0" smtClean="0"/>
                        <a:t> Yatan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 Dağıtılan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2014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8.015.242 TL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3.663.185 TL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2015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7.160.659 TL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2.160.244 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2016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4.949.109 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3.497.432 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3.958.730 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1.404.757 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2.949.142</a:t>
                      </a:r>
                      <a:r>
                        <a:rPr lang="tr-T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1.100.000 TL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Toplam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27.032.882 TL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11.825.618 TL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10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800200"/>
          </a:xfrm>
        </p:spPr>
        <p:txBody>
          <a:bodyPr/>
          <a:lstStyle/>
          <a:p>
            <a:r>
              <a:rPr lang="tr-TR" sz="3200" dirty="0" smtClean="0"/>
              <a:t>Kadro Bilgilerimiz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3200" dirty="0" smtClean="0"/>
              <a:t>Toplam Akademik Personel: </a:t>
            </a:r>
            <a:r>
              <a:rPr lang="tr-TR" sz="3200" dirty="0" smtClean="0"/>
              <a:t>109</a:t>
            </a:r>
            <a:br>
              <a:rPr lang="tr-TR" sz="3200" dirty="0" smtClean="0"/>
            </a:br>
            <a:r>
              <a:rPr lang="tr-TR" sz="3200" dirty="0" smtClean="0"/>
              <a:t>İdari Personel: 12</a:t>
            </a:r>
            <a:br>
              <a:rPr lang="tr-TR" sz="3200" dirty="0" smtClean="0"/>
            </a:br>
            <a:r>
              <a:rPr lang="tr-TR" sz="3200" dirty="0" smtClean="0"/>
              <a:t>Sürekli İşçi: 25</a:t>
            </a:r>
            <a:endParaRPr lang="tr-TR" sz="3200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780657"/>
              </p:ext>
            </p:extLst>
          </p:nvPr>
        </p:nvGraphicFramePr>
        <p:xfrm>
          <a:off x="467544" y="1988840"/>
          <a:ext cx="8229600" cy="453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936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2018 Eylül ayı itibariyle</a:t>
            </a:r>
            <a:br>
              <a:rPr lang="tr-TR" dirty="0" smtClean="0"/>
            </a:br>
            <a:r>
              <a:rPr lang="tr-TR" dirty="0" smtClean="0"/>
              <a:t> Mezun Sayıları</a:t>
            </a:r>
            <a:endParaRPr lang="tr-TR" dirty="0"/>
          </a:p>
        </p:txBody>
      </p:sp>
      <p:sp>
        <p:nvSpPr>
          <p:cNvPr id="6" name="1 Başlık"/>
          <p:cNvSpPr txBox="1">
            <a:spLocks/>
          </p:cNvSpPr>
          <p:nvPr/>
        </p:nvSpPr>
        <p:spPr>
          <a:xfrm>
            <a:off x="5940152" y="5877272"/>
            <a:ext cx="3405064" cy="79208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 dirty="0" smtClean="0"/>
              <a:t>Toplam: 732</a:t>
            </a:r>
          </a:p>
        </p:txBody>
      </p:sp>
      <p:graphicFrame>
        <p:nvGraphicFramePr>
          <p:cNvPr id="7" name="Grafik 6"/>
          <p:cNvGraphicFramePr>
            <a:graphicFrameLocks/>
          </p:cNvGraphicFramePr>
          <p:nvPr>
            <p:extLst/>
          </p:nvPr>
        </p:nvGraphicFramePr>
        <p:xfrm>
          <a:off x="395536" y="1196752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33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2018-2019 Akademik yılı öğrenci sayılarımız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Lisans: 3484</a:t>
            </a:r>
          </a:p>
          <a:p>
            <a:r>
              <a:rPr lang="tr-TR" dirty="0" smtClean="0"/>
              <a:t>Lisansüstü: </a:t>
            </a:r>
          </a:p>
          <a:p>
            <a:pPr lvl="1"/>
            <a:r>
              <a:rPr lang="tr-TR" dirty="0" smtClean="0"/>
              <a:t>24 Yüksek Lisans programı: 1099</a:t>
            </a:r>
          </a:p>
          <a:p>
            <a:pPr lvl="1"/>
            <a:r>
              <a:rPr lang="tr-TR" dirty="0" smtClean="0"/>
              <a:t>5 Doktora programı: 74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80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21 Eylül 2018 tarihi itibariyle yapılanlar</a:t>
            </a:r>
            <a:endParaRPr lang="tr-TR" dirty="0" smtClean="0"/>
          </a:p>
        </p:txBody>
      </p:sp>
      <p:sp>
        <p:nvSpPr>
          <p:cNvPr id="4099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r>
              <a:rPr lang="tr-TR" sz="2400" dirty="0"/>
              <a:t>A Bloğa bir kat </a:t>
            </a:r>
            <a:r>
              <a:rPr lang="tr-TR" sz="2400" dirty="0" smtClean="0"/>
              <a:t>çıkıldı (350 kişilik konferans salonu, 6 sınıf, 1 dil laboratuvarı, görsel tasarım atölyesi, 1 danışma ofis, bayan mescidi, çay ocağı)</a:t>
            </a:r>
            <a:endParaRPr lang="tr-TR" sz="2400" dirty="0"/>
          </a:p>
          <a:p>
            <a:r>
              <a:rPr lang="tr-TR" sz="2400" dirty="0" smtClean="0"/>
              <a:t>3 programın akreditasyonu (PDR, Türkçe ve Fen Bilgisi Eğitimi)</a:t>
            </a:r>
          </a:p>
          <a:p>
            <a:r>
              <a:rPr lang="tr-TR" sz="2400" dirty="0" smtClean="0"/>
              <a:t>E blokta düzenleme (3 öğretim elemanı ofisi)</a:t>
            </a:r>
          </a:p>
          <a:p>
            <a:r>
              <a:rPr lang="tr-TR" sz="2400" dirty="0"/>
              <a:t>Kütüphane </a:t>
            </a:r>
            <a:r>
              <a:rPr lang="tr-TR" sz="2400" dirty="0" smtClean="0"/>
              <a:t>yapılması (205 m</a:t>
            </a:r>
            <a:r>
              <a:rPr lang="tr-TR" sz="2400" baseline="30000" dirty="0" smtClean="0"/>
              <a:t>2</a:t>
            </a:r>
            <a:r>
              <a:rPr lang="tr-TR" sz="2400" dirty="0" smtClean="0"/>
              <a:t> ilave, 100 kişilik çalışma alanı)</a:t>
            </a:r>
            <a:endParaRPr lang="tr-TR" sz="2400" dirty="0"/>
          </a:p>
          <a:p>
            <a:r>
              <a:rPr lang="tr-TR" sz="2400" dirty="0" smtClean="0"/>
              <a:t>Öğretim </a:t>
            </a:r>
            <a:r>
              <a:rPr lang="tr-TR" sz="2400" dirty="0"/>
              <a:t>üye ve elemanlarımız için </a:t>
            </a:r>
            <a:r>
              <a:rPr lang="tr-TR" sz="2400" dirty="0" smtClean="0"/>
              <a:t>2 yükselme (profesör) </a:t>
            </a:r>
            <a:r>
              <a:rPr lang="tr-TR" sz="2400" dirty="0"/>
              <a:t>– </a:t>
            </a:r>
            <a:r>
              <a:rPr lang="tr-TR" sz="2400" dirty="0" smtClean="0"/>
              <a:t>2 atama (1 Doçent, 1 Arş. Gör.)</a:t>
            </a:r>
          </a:p>
          <a:p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Ulusal ve Küresel Akademik Sıralama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algn="just"/>
            <a:r>
              <a:rPr lang="tr-TR" dirty="0"/>
              <a:t>Fakültemiz 95 eğitim fakültesi arasında 2014 yılında </a:t>
            </a:r>
            <a:r>
              <a:rPr lang="tr-TR" dirty="0" smtClean="0"/>
              <a:t>3. sıra</a:t>
            </a:r>
            <a:r>
              <a:rPr lang="tr-TR" dirty="0"/>
              <a:t>, 2015 yılında 2. Sırada yer almasıdır</a:t>
            </a:r>
            <a:r>
              <a:rPr lang="tr-TR" dirty="0" smtClean="0"/>
              <a:t>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/>
              <a:t>Shanghai</a:t>
            </a:r>
            <a:r>
              <a:rPr lang="tr-TR" dirty="0"/>
              <a:t> </a:t>
            </a:r>
            <a:r>
              <a:rPr lang="tr-TR" dirty="0" err="1"/>
              <a:t>Ranking</a:t>
            </a:r>
            <a:r>
              <a:rPr lang="tr-TR" dirty="0"/>
              <a:t> 2018 Küresel Akademik Sıralamasında “Eğitim” kategorisinde </a:t>
            </a:r>
            <a:r>
              <a:rPr lang="tr-TR" dirty="0" smtClean="0"/>
              <a:t>453. sırada yer aldı.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69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Öğretim Elemanlarının Ortalama Ders Yükü (</a:t>
            </a:r>
            <a:r>
              <a:rPr lang="tr-TR" sz="3600" dirty="0" err="1" smtClean="0"/>
              <a:t>Lisans+Lisansüstü</a:t>
            </a:r>
            <a:r>
              <a:rPr lang="tr-TR" sz="3600" dirty="0" smtClean="0"/>
              <a:t>)</a:t>
            </a:r>
            <a:br>
              <a:rPr lang="tr-TR" sz="3600" dirty="0" smtClean="0"/>
            </a:br>
            <a:r>
              <a:rPr lang="tr-TR" sz="3600" dirty="0" smtClean="0"/>
              <a:t>Fakülte Ortalaması: 26 (2018 Güz Yarıyılı)</a:t>
            </a:r>
            <a:endParaRPr lang="tr-TR" sz="3600" dirty="0"/>
          </a:p>
        </p:txBody>
      </p:sp>
      <p:graphicFrame>
        <p:nvGraphicFramePr>
          <p:cNvPr id="7" name="Grafik 6"/>
          <p:cNvGraphicFramePr>
            <a:graphicFrameLocks/>
          </p:cNvGraphicFramePr>
          <p:nvPr>
            <p:extLst/>
          </p:nvPr>
        </p:nvGraphicFramePr>
        <p:xfrm>
          <a:off x="395536" y="1772816"/>
          <a:ext cx="82809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982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tr-TR" dirty="0" smtClean="0"/>
              <a:t>Makale Sayıları (22 SSCI)</a:t>
            </a:r>
            <a:endParaRPr lang="tr-TR" dirty="0"/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616596"/>
              </p:ext>
            </p:extLst>
          </p:nvPr>
        </p:nvGraphicFramePr>
        <p:xfrm>
          <a:off x="467544" y="1259632"/>
          <a:ext cx="8229600" cy="50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85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Akademik Toplantı Sayıları (Sempozyum, Kongre, Kurultay, </a:t>
            </a:r>
            <a:r>
              <a:rPr lang="tr-TR" sz="3600" dirty="0" err="1" smtClean="0"/>
              <a:t>Çalıştay</a:t>
            </a:r>
            <a:r>
              <a:rPr lang="tr-TR" sz="3600" dirty="0" smtClean="0"/>
              <a:t>, Konferans vs.) </a:t>
            </a:r>
            <a:endParaRPr lang="tr-TR" sz="3600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735520"/>
              </p:ext>
            </p:extLst>
          </p:nvPr>
        </p:nvGraphicFramePr>
        <p:xfrm>
          <a:off x="457200" y="1417638"/>
          <a:ext cx="8229600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6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um_0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</Template>
  <TotalTime>764</TotalTime>
  <Words>614</Words>
  <Application>Microsoft Office PowerPoint</Application>
  <PresentationFormat>Ekran Gösterisi (4:3)</PresentationFormat>
  <Paragraphs>110</Paragraphs>
  <Slides>18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Arial</vt:lpstr>
      <vt:lpstr>Calibri</vt:lpstr>
      <vt:lpstr>sunum_01</vt:lpstr>
      <vt:lpstr>EĞİTİM FAKÜLTESİ 2018-2019 Akademik Yılı Genel Kurul</vt:lpstr>
      <vt:lpstr>Kadro Bilgilerimiz Toplam Akademik Personel: 109 İdari Personel: 12 Sürekli İşçi: 25</vt:lpstr>
      <vt:lpstr>2018 Eylül ayı itibariyle  Mezun Sayıları</vt:lpstr>
      <vt:lpstr>2018-2019 Akademik yılı öğrenci sayılarımız</vt:lpstr>
      <vt:lpstr>21 Eylül 2018 tarihi itibariyle yapılanlar</vt:lpstr>
      <vt:lpstr>Ulusal ve Küresel Akademik Sıralama</vt:lpstr>
      <vt:lpstr>Öğretim Elemanlarının Ortalama Ders Yükü (Lisans+Lisansüstü) Fakülte Ortalaması: 26 (2018 Güz Yarıyılı)</vt:lpstr>
      <vt:lpstr>Makale Sayıları (22 SSCI)</vt:lpstr>
      <vt:lpstr>Akademik Toplantı Sayıları (Sempozyum, Kongre, Kurultay, Çalıştay, Konferans vs.) </vt:lpstr>
      <vt:lpstr>Projeler Genel Bilgi</vt:lpstr>
      <vt:lpstr>Yürütücü veya Araştırmacı Olarak Devam Eden Projeler</vt:lpstr>
      <vt:lpstr>(Eğitim Fakültesi Öğretim Elemanlarınca Yönetilen/Editörlüğünde) DERGİLER</vt:lpstr>
      <vt:lpstr>Eğitim Fakültesi Öğretim Elemanlarınca Yönetilen/Düzenlenen Kongre ve Sempozyumlar, Öğrenci Etkinlikleri</vt:lpstr>
      <vt:lpstr>Topluma Hizmet</vt:lpstr>
      <vt:lpstr>Yapılacaklar</vt:lpstr>
      <vt:lpstr>Kadro Durumu </vt:lpstr>
      <vt:lpstr>Kadro Talepleri</vt:lpstr>
      <vt:lpstr>Pedagojik Formasyon </vt:lpstr>
    </vt:vector>
  </TitlesOfParts>
  <Company>Sakarya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Nesli</dc:creator>
  <cp:lastModifiedBy>Windows Kullanıcısı</cp:lastModifiedBy>
  <cp:revision>116</cp:revision>
  <dcterms:created xsi:type="dcterms:W3CDTF">2016-09-05T11:08:48Z</dcterms:created>
  <dcterms:modified xsi:type="dcterms:W3CDTF">2018-09-21T09:48:25Z</dcterms:modified>
</cp:coreProperties>
</file>